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4" r:id="rId5"/>
    <p:sldId id="266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63" autoAdjust="0"/>
  </p:normalViewPr>
  <p:slideViewPr>
    <p:cSldViewPr snapToGrid="0" snapToObjects="1"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mailto:Brenwsidmouthjuniorvikings@gmail.c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efleague.co.uk/" TargetMode="External"/><Relationship Id="rId7" Type="http://schemas.openxmlformats.org/officeDocument/2006/relationships/hyperlink" Target="http://www.sidmouthtown.co.uk/" TargetMode="External"/><Relationship Id="rId2" Type="http://schemas.openxmlformats.org/officeDocument/2006/relationships/hyperlink" Target="https://www.westernleague.co.uk/teams/premier-division/sidmouth-town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idmouth-town-junior-vikings.co.uk/" TargetMode="External"/><Relationship Id="rId5" Type="http://schemas.openxmlformats.org/officeDocument/2006/relationships/hyperlink" Target="mailto:https://exe-coll.ac.uk/course/sport-cefa-academy/" TargetMode="External"/><Relationship Id="rId4" Type="http://schemas.openxmlformats.org/officeDocument/2006/relationships/hyperlink" Target="mailto:https://argylecommunitytrust.co.uk/what-we-do/post-16-football-programm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20366137-3DBB-4912-98D5-67270202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D28D1CE-5BF4-45B7-8D6D-B31A31980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581843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144" y="2302933"/>
            <a:ext cx="2421554" cy="8720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400" dirty="0">
                <a:solidFill>
                  <a:srgbClr val="595959"/>
                </a:solidFill>
              </a:rPr>
              <a:t>WHO ARE</a:t>
            </a:r>
            <a:br>
              <a:rPr lang="en-US" sz="2400" dirty="0">
                <a:solidFill>
                  <a:srgbClr val="595959"/>
                </a:solidFill>
              </a:rPr>
            </a:br>
            <a:r>
              <a:rPr lang="en-US" sz="2400" dirty="0">
                <a:solidFill>
                  <a:srgbClr val="595959"/>
                </a:solidFill>
              </a:rPr>
              <a:t>WE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0144" y="3429000"/>
            <a:ext cx="2421554" cy="32850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ctr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95959"/>
                </a:solidFill>
              </a:rPr>
              <a:t>From Junior Football to Senior Football A Complete Football Pathway</a:t>
            </a:r>
          </a:p>
          <a:p>
            <a:pPr indent="-228600" algn="ctr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95959"/>
                </a:solidFill>
              </a:rPr>
              <a:t>Founded in 1895, developing players from youth to senior football</a:t>
            </a:r>
          </a:p>
          <a:p>
            <a:pPr indent="-228600" algn="ctr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595959"/>
              </a:solidFill>
            </a:endParaRPr>
          </a:p>
          <a:p>
            <a:pPr indent="-228600" algn="ctr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95959"/>
                </a:solidFill>
              </a:rPr>
              <a:t>VETS → Junior Teams → Youth Teams → U18s → 3rds → 2nds → 1sts </a:t>
            </a:r>
          </a:p>
          <a:p>
            <a:pPr indent="-228600" algn="ctr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595959"/>
              </a:solidFill>
            </a:endParaRPr>
          </a:p>
          <a:p>
            <a:pPr indent="-228600" algn="ctr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595959"/>
              </a:solidFill>
            </a:endParaRPr>
          </a:p>
          <a:p>
            <a:pPr indent="-228600" algn="ctr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595959"/>
                </a:solidFill>
              </a:rPr>
              <a:t>From Junior Football to Senior Football A Complete Football Pathway</a:t>
            </a:r>
          </a:p>
          <a:p>
            <a:pPr indent="-228600" algn="ctr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59595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BC17B8-419C-15E0-8EAC-A9AB029434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76"/>
          <a:stretch>
            <a:fillRect/>
          </a:stretch>
        </p:blipFill>
        <p:spPr>
          <a:xfrm>
            <a:off x="3608054" y="500000"/>
            <a:ext cx="5535946" cy="63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00000"/>
          </a:xfrm>
          <a:prstGeom prst="rect">
            <a:avLst/>
          </a:prstGeom>
          <a:solidFill>
            <a:srgbClr val="006633"/>
          </a:solidFill>
        </p:spPr>
        <p:txBody>
          <a:bodyPr wrap="none">
            <a:spAutoFit/>
          </a:bodyPr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7D184-4E86-147E-C0C5-9BEFEDEC4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11" y="624170"/>
            <a:ext cx="2064219" cy="16787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5" name="Rectangle 124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3997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941" y="161929"/>
            <a:ext cx="3211785" cy="13229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  <a:defRPr sz="2400" b="1">
                <a:solidFill>
                  <a:srgbClr val="006633"/>
                </a:solidFill>
              </a:defRPr>
            </a:pPr>
            <a:r>
              <a:rPr lang="en-US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Under-18 Football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" y="1310905"/>
            <a:ext cx="4465671" cy="50686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BRIDGE BETWEEN YOUTH AND JUNIOR FOOTBALL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those wanting to attend training at u16 you are more than welcome training is Cranbrook educational campus ex57ee 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Matches are on Sundays normally 2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:00pm Kick off 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Coach Is Brendon willey  a professional coach with saints southwest , worked for arsenal soccer schools , Southampton , Major League Soccer Camps and training. Currently Chairman of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Sidmouth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Junior Vikings.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If you require more information please contact U18 Manager Brendon Willey  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Brenwsidmouthjuniorvikings@gmail.com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07496462616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Coaching opportunities … There is lots of coaching opportunities with </a:t>
            </a:r>
            <a:r>
              <a:rPr lang="en-US" sz="14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sidmouth</a:t>
            </a: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Junior Vikings . Why not start your coaching career with us  get in touch with the above email and contact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Referee opportunities , want to take up refereeing get in touch with the above email. 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886B6A-36B6-1630-BAEF-7EB4A04C61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042" r="3" b="23473"/>
          <a:stretch>
            <a:fillRect/>
          </a:stretch>
        </p:blipFill>
        <p:spPr>
          <a:xfrm>
            <a:off x="4465674" y="3429000"/>
            <a:ext cx="4678326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00000"/>
          </a:xfrm>
          <a:prstGeom prst="rect">
            <a:avLst/>
          </a:prstGeom>
          <a:solidFill>
            <a:srgbClr val="006633"/>
          </a:solidFill>
        </p:spPr>
        <p:txBody>
          <a:bodyPr wrap="none">
            <a:spAutoFit/>
          </a:bodyPr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13062F-79B4-9214-CDCA-5D5BF2204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129" y="161929"/>
            <a:ext cx="4833868" cy="3605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3B08880-F4DE-42E0-AE26-F56F56349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41752"/>
            <a:ext cx="3295650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  <a:defRPr sz="2400" b="1">
                <a:solidFill>
                  <a:srgbClr val="006633"/>
                </a:solidFill>
              </a:defRPr>
            </a:pPr>
            <a:r>
              <a:rPr lang="en-US" sz="35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Men’s Football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146400"/>
            <a:ext cx="3295650" cy="2454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>
                <a:solidFill>
                  <a:schemeClr val="bg1">
                    <a:alpha val="80000"/>
                  </a:schemeClr>
                </a:solidFill>
              </a:rPr>
              <a:t>1st Team: Western League Premier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>
                <a:solidFill>
                  <a:schemeClr val="bg1">
                    <a:alpha val="80000"/>
                  </a:schemeClr>
                </a:solidFill>
              </a:rPr>
              <a:t>2nd Team: Devon &amp; Exeter Premier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>
                <a:solidFill>
                  <a:schemeClr val="bg1">
                    <a:alpha val="80000"/>
                  </a:schemeClr>
                </a:solidFill>
              </a:rPr>
              <a:t>3rd Team: Devon &amp; Exeter Division 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C61112-F53E-D8DA-E41F-2D799FC5A0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3202"/>
          <a:stretch>
            <a:fillRect/>
          </a:stretch>
        </p:blipFill>
        <p:spPr>
          <a:xfrm>
            <a:off x="4377334" y="1"/>
            <a:ext cx="4766666" cy="3333749"/>
          </a:xfrm>
          <a:custGeom>
            <a:avLst/>
            <a:gdLst/>
            <a:ahLst/>
            <a:cxnLst/>
            <a:rect l="l" t="t" r="r" b="b"/>
            <a:pathLst>
              <a:path w="6355554" h="3333749">
                <a:moveTo>
                  <a:pt x="3079" y="0"/>
                </a:moveTo>
                <a:lnTo>
                  <a:pt x="6355554" y="0"/>
                </a:lnTo>
                <a:lnTo>
                  <a:pt x="6355554" y="3333749"/>
                </a:lnTo>
                <a:lnTo>
                  <a:pt x="174108" y="3333749"/>
                </a:lnTo>
                <a:lnTo>
                  <a:pt x="133459" y="3178655"/>
                </a:lnTo>
                <a:cubicBezTo>
                  <a:pt x="59462" y="2881722"/>
                  <a:pt x="221" y="2577554"/>
                  <a:pt x="0" y="2257425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C849DB-EE80-6561-3BD5-40CAE2FB17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103" r="18287" b="2"/>
          <a:stretch>
            <a:fillRect/>
          </a:stretch>
        </p:blipFill>
        <p:spPr>
          <a:xfrm>
            <a:off x="4411395" y="3524256"/>
            <a:ext cx="2375166" cy="3333744"/>
          </a:xfrm>
          <a:custGeom>
            <a:avLst/>
            <a:gdLst/>
            <a:ahLst/>
            <a:cxnLst/>
            <a:rect l="l" t="t" r="r" b="b"/>
            <a:pathLst>
              <a:path w="3166888" h="3333744">
                <a:moveTo>
                  <a:pt x="178755" y="0"/>
                </a:moveTo>
                <a:lnTo>
                  <a:pt x="3166888" y="0"/>
                </a:lnTo>
                <a:lnTo>
                  <a:pt x="3166888" y="3333744"/>
                </a:lnTo>
                <a:lnTo>
                  <a:pt x="0" y="3333744"/>
                </a:lnTo>
                <a:lnTo>
                  <a:pt x="30190" y="3223677"/>
                </a:lnTo>
                <a:cubicBezTo>
                  <a:pt x="200298" y="2589331"/>
                  <a:pt x="376593" y="1812324"/>
                  <a:pt x="376066" y="1119182"/>
                </a:cubicBezTo>
                <a:cubicBezTo>
                  <a:pt x="375841" y="822121"/>
                  <a:pt x="316596" y="532372"/>
                  <a:pt x="242598" y="241205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A2A689E-17C0-4832-920D-11B3E03EE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V="1">
            <a:off x="1123557" y="3100710"/>
            <a:ext cx="6857455" cy="656037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24268" y="544"/>
            <a:ext cx="656037" cy="6857455"/>
            <a:chOff x="5632358" y="544"/>
            <a:chExt cx="874716" cy="685745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8FFED54-6AEC-25A8-6D06-9E443C30B6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125" r="12629" b="-4"/>
          <a:stretch>
            <a:fillRect/>
          </a:stretch>
        </p:blipFill>
        <p:spPr>
          <a:xfrm>
            <a:off x="6929437" y="3524256"/>
            <a:ext cx="2214563" cy="3333749"/>
          </a:xfrm>
          <a:custGeom>
            <a:avLst/>
            <a:gdLst/>
            <a:ahLst/>
            <a:cxnLst/>
            <a:rect l="l" t="t" r="r" b="b"/>
            <a:pathLst>
              <a:path w="2952750" h="3333749">
                <a:moveTo>
                  <a:pt x="0" y="0"/>
                </a:moveTo>
                <a:lnTo>
                  <a:pt x="2952750" y="0"/>
                </a:lnTo>
                <a:lnTo>
                  <a:pt x="2952750" y="3333749"/>
                </a:lnTo>
                <a:lnTo>
                  <a:pt x="0" y="3333749"/>
                </a:lnTo>
                <a:close/>
              </a:path>
            </a:pathLst>
          </a:cu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00000"/>
          </a:xfrm>
          <a:prstGeom prst="rect">
            <a:avLst/>
          </a:prstGeom>
          <a:solidFill>
            <a:srgbClr val="006633"/>
          </a:solidFill>
        </p:spPr>
        <p:txBody>
          <a:bodyPr wrap="none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2862072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  <a:defRPr sz="2400" b="1">
                <a:solidFill>
                  <a:srgbClr val="006633"/>
                </a:solidFill>
              </a:defRPr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First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482589"/>
            <a:ext cx="2862072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Competing in the Western League Premier Division.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Billy Rouse first team manager in close contact with all managers to see who can come up and train.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No age barrier very much if you good enough you are old enough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CDC7AA-B87D-3C4E-E058-6B83C21517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879" r="-3" b="-3"/>
          <a:stretch>
            <a:fillRect/>
          </a:stretch>
        </p:blipFill>
        <p:spPr>
          <a:xfrm>
            <a:off x="3678237" y="-4"/>
            <a:ext cx="5465763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E25AFF-8CDD-6E54-5A8D-42F1C3C33B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056" r="2" b="8503"/>
          <a:stretch>
            <a:fillRect/>
          </a:stretch>
        </p:blipFill>
        <p:spPr>
          <a:xfrm>
            <a:off x="3545046" y="3802961"/>
            <a:ext cx="5604285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00000"/>
          </a:xfrm>
          <a:prstGeom prst="rect">
            <a:avLst/>
          </a:prstGeom>
          <a:solidFill>
            <a:srgbClr val="006633"/>
          </a:solidFill>
        </p:spPr>
        <p:txBody>
          <a:bodyPr wrap="none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12454"/>
            <a:ext cx="1785938" cy="21018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  <a:defRPr sz="2400" b="1">
                <a:solidFill>
                  <a:srgbClr val="006633"/>
                </a:solidFill>
              </a:defRPr>
            </a:pPr>
            <a:r>
              <a:rPr 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the Pathway Matters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501049" y="1454932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153" y="412454"/>
            <a:ext cx="2432447" cy="2101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/>
              <a:t>Progression, opportunity and retention of local talent.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CB0CB0-17DB-5816-1F47-4BD3FD390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260" b="2"/>
          <a:stretch>
            <a:fillRect/>
          </a:stretch>
        </p:blipFill>
        <p:spPr>
          <a:xfrm>
            <a:off x="20" y="2959630"/>
            <a:ext cx="4800580" cy="3898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01C786-52E3-92D1-3DA5-349B21CBA6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260" r="27649"/>
          <a:stretch>
            <a:fillRect/>
          </a:stretch>
        </p:blipFill>
        <p:spPr>
          <a:xfrm>
            <a:off x="4943474" y="1"/>
            <a:ext cx="4200526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5400" y="26457"/>
            <a:ext cx="9144000" cy="500000"/>
          </a:xfrm>
          <a:prstGeom prst="rect">
            <a:avLst/>
          </a:prstGeom>
          <a:solidFill>
            <a:srgbClr val="006633"/>
          </a:solidFill>
        </p:spPr>
        <p:txBody>
          <a:bodyPr wrap="none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215537" y="1041349"/>
            <a:ext cx="8229600" cy="882362"/>
          </a:xfrm>
        </p:spPr>
        <p:txBody>
          <a:bodyPr>
            <a:normAutofit/>
          </a:bodyPr>
          <a:lstStyle/>
          <a:p>
            <a:r>
              <a:rPr lang="en-GB" dirty="0"/>
              <a:t>Helpful Webpages 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500000"/>
          </a:xfrm>
          <a:prstGeom prst="rect">
            <a:avLst/>
          </a:prstGeom>
          <a:solidFill>
            <a:srgbClr val="006633"/>
          </a:solidFill>
        </p:spPr>
        <p:txBody>
          <a:bodyPr wrap="none">
            <a:spAutoFit/>
          </a:bodyPr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59280" y="460977"/>
            <a:ext cx="80000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6633"/>
                </a:solidFill>
              </a:defRPr>
            </a:pPr>
            <a:r>
              <a:t>One Club. One Pathway. One Community.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893" y="1802325"/>
            <a:ext cx="774627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hlinkClick r:id="rId2" tooltip="https://www.westernleague.co.uk/teams/premier-division/sidmouth-town"/>
              </a:rPr>
              <a:t>https://www.westernleague.co.uk/teams/premier-division/sidmouth-town</a:t>
            </a:r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>
                <a:hlinkClick r:id="rId3" tooltip="https://defleague.co.uk/"/>
              </a:rPr>
              <a:t>https://defleague.co.uk/</a:t>
            </a:r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Plymouth Argyle Post 16 program </a:t>
            </a:r>
          </a:p>
          <a:p>
            <a:pPr fontAlgn="base"/>
            <a:endParaRPr lang="en-US" dirty="0">
              <a:hlinkClick r:id="rId4"/>
            </a:endParaRPr>
          </a:p>
          <a:p>
            <a:pPr fontAlgn="base"/>
            <a:r>
              <a:rPr lang="en-US" dirty="0">
                <a:hlinkClick r:id="rId4"/>
              </a:rPr>
              <a:t>mailto:https://argylecommunitytrust.co.uk/what-we-do/post-16-football-programme/</a:t>
            </a:r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/>
              <a:t>Exeter City Post 16 program </a:t>
            </a:r>
          </a:p>
          <a:p>
            <a:pPr fontAlgn="base"/>
            <a:endParaRPr lang="en-US" dirty="0"/>
          </a:p>
          <a:p>
            <a:pPr fontAlgn="base"/>
            <a:r>
              <a:rPr lang="en-US" dirty="0">
                <a:hlinkClick r:id="rId5"/>
              </a:rPr>
              <a:t>mailto:https://exe-coll.ac.uk/course/sport-cefa-academy/</a:t>
            </a:r>
            <a:endParaRPr lang="en-US" dirty="0"/>
          </a:p>
          <a:p>
            <a:pPr fontAlgn="base"/>
            <a:br>
              <a:rPr lang="en-US" dirty="0"/>
            </a:br>
            <a:r>
              <a:rPr lang="en-US" b="1" u="sng" dirty="0">
                <a:solidFill>
                  <a:srgbClr val="0070C0"/>
                </a:solidFill>
              </a:rPr>
              <a:t>https://fulltime.thefa.com</a:t>
            </a:r>
          </a:p>
          <a:p>
            <a:pPr fontAlgn="base"/>
            <a:br>
              <a:rPr lang="en-US" dirty="0"/>
            </a:br>
            <a:r>
              <a:rPr lang="en-US" dirty="0">
                <a:hlinkClick r:id="rId6" tooltip="https://sidmouth-town-junior-vikings.co.uk/"/>
              </a:rPr>
              <a:t>https://sidmouth-town-junior-vikings.co.uk/</a:t>
            </a:r>
            <a:endParaRPr lang="en-US" dirty="0"/>
          </a:p>
          <a:p>
            <a:pPr fontAlgn="base"/>
            <a:br>
              <a:rPr lang="en-US" dirty="0"/>
            </a:br>
            <a:r>
              <a:rPr lang="en-US" dirty="0">
                <a:hlinkClick r:id="rId7" tooltip="http://Www.sidmouthtown.co.uk"/>
              </a:rPr>
              <a:t>Www.sidmouthtown.co.uk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361</Words>
  <Application>Microsoft Office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 Theme</vt:lpstr>
      <vt:lpstr>WHO ARE WE</vt:lpstr>
      <vt:lpstr>Under-18 Football</vt:lpstr>
      <vt:lpstr>Men’s Football Structure</vt:lpstr>
      <vt:lpstr>First Team</vt:lpstr>
      <vt:lpstr>Why the Pathway Matters</vt:lpstr>
      <vt:lpstr>Helpful Webpages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Anthony Griffiths</dc:creator>
  <cp:keywords/>
  <dc:description>generated using python-pptx</dc:description>
  <cp:lastModifiedBy>Brendon Willey</cp:lastModifiedBy>
  <cp:revision>4</cp:revision>
  <dcterms:created xsi:type="dcterms:W3CDTF">2026-10-18T11:14:40Z</dcterms:created>
  <dcterms:modified xsi:type="dcterms:W3CDTF">2026-10-23T18:12:47Z</dcterms:modified>
  <cp:category/>
</cp:coreProperties>
</file>